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2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52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391" userDrawn="1">
          <p15:clr>
            <a:srgbClr val="A4A3A4"/>
          </p15:clr>
        </p15:guide>
        <p15:guide id="4" pos="40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33CC"/>
    <a:srgbClr val="FF0066"/>
    <a:srgbClr val="FFFFCC"/>
    <a:srgbClr val="FFE4CD"/>
    <a:srgbClr val="FFCCFF"/>
    <a:srgbClr val="500000"/>
    <a:srgbClr val="002060"/>
    <a:srgbClr val="83FDE3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1806" y="-36"/>
      </p:cViewPr>
      <p:guideLst>
        <p:guide orient="horz" pos="3052"/>
        <p:guide pos="2160"/>
        <p:guide pos="391"/>
        <p:guide pos="404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72" cy="498008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002" y="0"/>
            <a:ext cx="2945072" cy="498008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>
              <a:defRPr sz="1200"/>
            </a:lvl1pPr>
          </a:lstStyle>
          <a:p>
            <a:fld id="{E0E5971B-3C73-482D-B39D-73381ABE828E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8375" y="1239838"/>
            <a:ext cx="23209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34" tIns="46017" rIns="92034" bIns="460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9" y="4777365"/>
            <a:ext cx="5437179" cy="3909042"/>
          </a:xfrm>
          <a:prstGeom prst="rect">
            <a:avLst/>
          </a:prstGeom>
        </p:spPr>
        <p:txBody>
          <a:bodyPr vert="horz" lIns="92034" tIns="46017" rIns="92034" bIns="4601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630"/>
            <a:ext cx="2945072" cy="498008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002" y="9428630"/>
            <a:ext cx="2945072" cy="498008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r">
              <a:defRPr sz="1200"/>
            </a:lvl1pPr>
          </a:lstStyle>
          <a:p>
            <a:fld id="{AB867397-F642-4B5F-B9B6-5CEEEF5E38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8456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867397-F642-4B5F-B9B6-5CEEEF5E386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66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A8D-4045-4798-A1A2-A6EFDEA22BE2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CD78-3F44-4D6D-BEB8-9F88797A5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166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A8D-4045-4798-A1A2-A6EFDEA22BE2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CD78-3F44-4D6D-BEB8-9F88797A5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44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A8D-4045-4798-A1A2-A6EFDEA22BE2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CD78-3F44-4D6D-BEB8-9F88797A5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3568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A8D-4045-4798-A1A2-A6EFDEA22BE2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CD78-3F44-4D6D-BEB8-9F88797A5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695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A8D-4045-4798-A1A2-A6EFDEA22BE2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CD78-3F44-4D6D-BEB8-9F88797A5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418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A8D-4045-4798-A1A2-A6EFDEA22BE2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CD78-3F44-4D6D-BEB8-9F88797A5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290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A8D-4045-4798-A1A2-A6EFDEA22BE2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CD78-3F44-4D6D-BEB8-9F88797A5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1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A8D-4045-4798-A1A2-A6EFDEA22BE2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CD78-3F44-4D6D-BEB8-9F88797A5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4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A8D-4045-4798-A1A2-A6EFDEA22BE2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CD78-3F44-4D6D-BEB8-9F88797A5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137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A8D-4045-4798-A1A2-A6EFDEA22BE2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CD78-3F44-4D6D-BEB8-9F88797A5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883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A8D-4045-4798-A1A2-A6EFDEA22BE2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DCD78-3F44-4D6D-BEB8-9F88797A5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7601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10A8D-4045-4798-A1A2-A6EFDEA22BE2}" type="datetimeFigureOut">
              <a:rPr kumimoji="1" lang="ja-JP" altLang="en-US" smtClean="0"/>
              <a:t>2021/10/26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BDCD78-3F44-4D6D-BEB8-9F88797A5D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44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図 17">
            <a:extLst>
              <a:ext uri="{FF2B5EF4-FFF2-40B4-BE49-F238E27FC236}">
                <a16:creationId xmlns:a16="http://schemas.microsoft.com/office/drawing/2014/main" id="{EF23D5C5-14D1-4F39-84AB-81342F93C1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66473" y="4666240"/>
            <a:ext cx="756000" cy="756000"/>
          </a:xfrm>
          <a:prstGeom prst="flowChartConnector">
            <a:avLst/>
          </a:prstGeom>
          <a:ln>
            <a:noFill/>
          </a:ln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751A9FC7-DC7C-4F5A-B3AA-E7EED06EAC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79717" y="3288227"/>
            <a:ext cx="765947" cy="75600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A28E5614-4428-421E-8123-48EA79BFD50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66473" y="2058190"/>
            <a:ext cx="762814" cy="762814"/>
          </a:xfrm>
          <a:prstGeom prst="rect">
            <a:avLst/>
          </a:prstGeom>
        </p:spPr>
      </p:pic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42156945-5138-4565-874A-969C7D1720E3}"/>
              </a:ext>
            </a:extLst>
          </p:cNvPr>
          <p:cNvSpPr txBox="1"/>
          <p:nvPr/>
        </p:nvSpPr>
        <p:spPr>
          <a:xfrm>
            <a:off x="135000" y="4998728"/>
            <a:ext cx="6588000" cy="4871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100"/>
              </a:lnSpc>
            </a:pPr>
            <a:r>
              <a:rPr lang="ja-JP" altLang="en-US" sz="1500" b="1" dirty="0">
                <a:solidFill>
                  <a:srgbClr val="FF33CC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入館時に非接触型体温計にて検温させていただきます</a:t>
            </a:r>
            <a:endParaRPr lang="en-US" altLang="ja-JP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300"/>
              </a:lnSpc>
              <a:spcAft>
                <a:spcPts val="200"/>
              </a:spcAft>
            </a:pPr>
            <a:r>
              <a:rPr lang="ja-JP" altLang="en-US" sz="12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体温が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37.5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度以上の方の入館はお断りさせていただきます）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800"/>
              </a:lnSpc>
            </a:pPr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</a:t>
            </a:r>
            <a:r>
              <a:rPr lang="ja-JP" altLang="en-US" sz="1600" b="1" dirty="0">
                <a:solidFill>
                  <a:srgbClr val="C00000"/>
                </a:solidFill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◎</a:t>
            </a:r>
            <a:r>
              <a:rPr lang="ja-JP" altLang="en-US" sz="16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団体でご利用の場合、検温作業の補助をお願いすることがございます</a:t>
            </a:r>
            <a:endParaRPr lang="en-US" altLang="ja-JP" sz="15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2100"/>
              </a:lnSpc>
              <a:spcBef>
                <a:spcPts val="600"/>
              </a:spcBef>
              <a:spcAft>
                <a:spcPts val="100"/>
              </a:spcAft>
            </a:pPr>
            <a:r>
              <a:rPr lang="ja-JP" altLang="en-US" sz="1500" b="1" dirty="0">
                <a:solidFill>
                  <a:srgbClr val="FF33CC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20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各部屋の利用人数</a:t>
            </a:r>
            <a:r>
              <a:rPr lang="ja-JP" altLang="en-US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は次のとおり</a:t>
            </a:r>
            <a:r>
              <a:rPr lang="ja-JP" altLang="en-US" sz="16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とします</a:t>
            </a:r>
            <a:endParaRPr lang="en-US" altLang="ja-JP" sz="1600" b="1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300"/>
              </a:lnSpc>
              <a:spcAft>
                <a:spcPts val="100"/>
              </a:spcAft>
            </a:pP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lang="ja-JP" altLang="en-US" sz="1200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300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収容定員内での貸出となります。</a:t>
            </a:r>
            <a:br>
              <a:rPr lang="ja-JP" altLang="en-US" sz="1300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lang="ja-JP" altLang="en-US" sz="1300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lang="ja-JP" altLang="en-US" sz="1300" b="0" i="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但し、人と人との距離を</a:t>
            </a:r>
            <a:r>
              <a:rPr lang="en-US" altLang="ja-JP" sz="1300" b="0" i="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</a:t>
            </a:r>
            <a:r>
              <a:rPr lang="ja-JP" altLang="en-US" sz="1300" b="0" i="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ｍ以上（最低</a:t>
            </a:r>
            <a:r>
              <a:rPr lang="en-US" altLang="ja-JP" sz="1300" b="0" i="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</a:t>
            </a:r>
            <a:r>
              <a:rPr lang="ja-JP" altLang="en-US" sz="1300" b="0" i="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ｍ）確保した上での貸出を前提とし、内容により利　　</a:t>
            </a:r>
            <a:endParaRPr lang="en-US" altLang="ja-JP" sz="1300" b="0" i="0" dirty="0">
              <a:solidFill>
                <a:srgbClr val="000000"/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300"/>
              </a:lnSpc>
              <a:spcAft>
                <a:spcPts val="100"/>
              </a:spcAft>
            </a:pPr>
            <a:r>
              <a:rPr lang="ja-JP" altLang="en-US" sz="13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lang="ja-JP" altLang="en-US" sz="1300" b="0" i="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用人数の制限をさせて頂く場合がございます。また利用内容によっては、感染拡大防止の　　</a:t>
            </a:r>
            <a:endParaRPr lang="en-US" altLang="ja-JP" sz="1300" b="0" i="0" dirty="0">
              <a:solidFill>
                <a:srgbClr val="000000"/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300"/>
              </a:lnSpc>
              <a:spcAft>
                <a:spcPts val="100"/>
              </a:spcAft>
            </a:pPr>
            <a:r>
              <a:rPr lang="ja-JP" altLang="en-US" sz="13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</a:t>
            </a:r>
            <a:r>
              <a:rPr lang="ja-JP" altLang="en-US" sz="1300" b="0" i="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観点から、利用をお断りする場合がございますので、あらかじめご了承下さい。</a:t>
            </a:r>
            <a:endParaRPr lang="ja-JP" altLang="en-US" sz="1300" b="1" dirty="0">
              <a:solidFill>
                <a:schemeClr val="accent4">
                  <a:lumMod val="75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2100"/>
              </a:lnSpc>
              <a:spcAft>
                <a:spcPts val="100"/>
              </a:spcAft>
            </a:pPr>
            <a:r>
              <a:rPr lang="ja-JP" altLang="en-US" sz="1500" b="1" dirty="0">
                <a:solidFill>
                  <a:srgbClr val="FF33CC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2000" b="1" u="sng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お食事</a:t>
            </a:r>
            <a:r>
              <a:rPr lang="ja-JP" altLang="en-US" sz="20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を伴うご利用は自粛</a:t>
            </a:r>
            <a:r>
              <a:rPr lang="ja-JP" altLang="en-US" sz="16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をお願いします</a:t>
            </a:r>
            <a:endParaRPr lang="en-US" altLang="ja-JP" b="1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300"/>
              </a:lnSpc>
              <a:spcAft>
                <a:spcPts val="200"/>
              </a:spcAft>
            </a:pP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（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桜花亭カフェのルームサービスも休止中　　カフェは感染対策を講じ営業）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spcAft>
                <a:spcPts val="200"/>
              </a:spcAft>
            </a:pPr>
            <a:r>
              <a:rPr lang="ja-JP" altLang="en-US" sz="1500" b="1" dirty="0">
                <a:solidFill>
                  <a:srgbClr val="FF33CC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2000" b="1" u="sng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飲酒</a:t>
            </a:r>
            <a:r>
              <a:rPr lang="ja-JP" altLang="en-US" sz="20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を伴うご利用は禁止</a:t>
            </a:r>
            <a:r>
              <a:rPr lang="ja-JP" altLang="en-US" sz="16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と致します</a:t>
            </a:r>
            <a:endParaRPr lang="en-US" altLang="ja-JP" sz="2000" b="1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spcBef>
                <a:spcPts val="600"/>
              </a:spcBef>
              <a:spcAft>
                <a:spcPts val="100"/>
              </a:spcAft>
            </a:pPr>
            <a:r>
              <a:rPr lang="ja-JP" altLang="en-US" sz="1500" b="1" dirty="0">
                <a:solidFill>
                  <a:srgbClr val="FF33CC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20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夜間枠は通常どうり</a:t>
            </a:r>
            <a:r>
              <a:rPr lang="en-US" altLang="ja-JP" sz="2000" b="1" u="sng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17:30</a:t>
            </a:r>
            <a:r>
              <a:rPr lang="ja-JP" altLang="en-US" sz="2000" b="1" u="sng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～</a:t>
            </a:r>
            <a:r>
              <a:rPr lang="en-US" altLang="ja-JP" sz="2000" b="1" u="sng" dirty="0">
                <a:highlight>
                  <a:srgbClr val="FFFF00"/>
                </a:highligh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21:30</a:t>
            </a:r>
            <a:r>
              <a:rPr lang="ja-JP" altLang="en-US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まで</a:t>
            </a:r>
            <a:r>
              <a:rPr lang="ja-JP" altLang="en-US" sz="16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のご利用となります</a:t>
            </a:r>
            <a:endParaRPr lang="en-US" altLang="ja-JP" sz="1600" b="1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2100"/>
              </a:lnSpc>
              <a:spcBef>
                <a:spcPts val="600"/>
              </a:spcBef>
              <a:spcAft>
                <a:spcPts val="100"/>
              </a:spcAft>
            </a:pPr>
            <a:r>
              <a:rPr lang="ja-JP" altLang="en-US" sz="1500" b="1" dirty="0">
                <a:solidFill>
                  <a:srgbClr val="FF33CC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20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「利用者名簿」</a:t>
            </a:r>
            <a:r>
              <a:rPr lang="ja-JP" altLang="en-US" sz="1050" u="sng" spc="-15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（当日来園全員分）</a:t>
            </a:r>
            <a:r>
              <a:rPr lang="ja-JP" altLang="en-US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の作成と１ヶ月の</a:t>
            </a:r>
            <a:r>
              <a:rPr lang="ja-JP" altLang="en-US" sz="2000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保管</a:t>
            </a:r>
            <a:r>
              <a:rPr lang="ja-JP" altLang="en-US" b="1" u="sng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をお願いします</a:t>
            </a:r>
            <a:endParaRPr lang="en-US" altLang="ja-JP" b="1" u="sng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2100"/>
              </a:lnSpc>
              <a:spcBef>
                <a:spcPts val="600"/>
              </a:spcBef>
              <a:spcAft>
                <a:spcPts val="100"/>
              </a:spcAft>
            </a:pPr>
            <a:r>
              <a:rPr lang="ja-JP" altLang="en-US" sz="1500" b="1" dirty="0">
                <a:solidFill>
                  <a:srgbClr val="FF33CC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b="1" u="sng" spc="-8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b="1" i="0" u="sng" spc="-8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マスクを外す</a:t>
            </a:r>
            <a:r>
              <a:rPr lang="en-US" altLang="ja-JP" b="1" i="0" u="sng" spc="-8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  <a:r>
              <a:rPr lang="ja-JP" altLang="en-US" b="1" u="sng" spc="-8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en-US" altLang="ja-JP" b="1" i="0" u="sng" spc="-8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『</a:t>
            </a:r>
            <a:r>
              <a:rPr lang="ja-JP" altLang="en-US" b="1" i="0" u="sng" spc="-8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大声の会話や発声</a:t>
            </a:r>
            <a:r>
              <a:rPr lang="en-US" altLang="ja-JP" b="1" i="0" u="sng" spc="-8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 『</a:t>
            </a:r>
            <a:r>
              <a:rPr lang="ja-JP" altLang="en-US" b="1" i="0" u="sng" spc="-8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３密対策が</a:t>
            </a:r>
            <a:r>
              <a:rPr lang="ja-JP" altLang="en-US" b="1" u="sng" spc="-8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と</a:t>
            </a:r>
            <a:r>
              <a:rPr lang="ja-JP" altLang="en-US" b="1" i="0" u="sng" spc="-8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れない行為</a:t>
            </a:r>
            <a:r>
              <a:rPr lang="en-US" altLang="ja-JP" b="1" i="0" u="sng" spc="-8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』</a:t>
            </a:r>
          </a:p>
          <a:p>
            <a:pPr>
              <a:lnSpc>
                <a:spcPts val="2100"/>
              </a:lnSpc>
            </a:pPr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</a:t>
            </a:r>
            <a:r>
              <a:rPr lang="ja-JP" altLang="en-US" b="1" i="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などのご利用はご遠慮いただきます</a:t>
            </a:r>
            <a:r>
              <a:rPr lang="ja-JP" altLang="en-US" sz="1100" i="0" dirty="0"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（当グループの判断基準による）</a:t>
            </a:r>
            <a:endParaRPr lang="en-US" altLang="ja-JP" sz="1100" i="0" dirty="0"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ja-JP" altLang="en-US" sz="1500" b="1" dirty="0">
                <a:solidFill>
                  <a:srgbClr val="FF33CC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b="1" i="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ドアや窓の常時開放</a:t>
            </a:r>
            <a:r>
              <a:rPr lang="ja-JP" altLang="en-US" sz="1600" b="1" i="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1600" b="1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また</a:t>
            </a:r>
            <a:r>
              <a:rPr lang="ja-JP" altLang="en-US" sz="1600" b="1" i="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は </a:t>
            </a:r>
            <a:r>
              <a:rPr lang="ja-JP" altLang="en-US" b="1" i="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適宜開放の徹底にご協力願い</a:t>
            </a:r>
            <a:r>
              <a:rPr lang="ja-JP" altLang="en-US" b="1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し</a:t>
            </a:r>
            <a:r>
              <a:rPr lang="ja-JP" altLang="en-US" b="1" i="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ます</a:t>
            </a:r>
            <a:endParaRPr lang="en-US" altLang="ja-JP" b="1" spc="-6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2100"/>
              </a:lnSpc>
              <a:spcBef>
                <a:spcPts val="400"/>
              </a:spcBef>
            </a:pPr>
            <a:r>
              <a:rPr lang="ja-JP" altLang="en-US" sz="1500" b="1" dirty="0">
                <a:solidFill>
                  <a:srgbClr val="FF33CC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利用後の机やイスは、片付けずそのままで結構です</a:t>
            </a:r>
            <a:endParaRPr lang="en-US" altLang="ja-JP" sz="15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　　　　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桜花亭スタッフにて使用後の除菌処理を行います）</a:t>
            </a:r>
            <a:endParaRPr lang="en-US" altLang="ja-JP" sz="1300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5FF56475-2784-4DF6-B1CE-A2D5414A2D79}"/>
              </a:ext>
            </a:extLst>
          </p:cNvPr>
          <p:cNvSpPr txBox="1"/>
          <p:nvPr/>
        </p:nvSpPr>
        <p:spPr>
          <a:xfrm>
            <a:off x="178692" y="4596982"/>
            <a:ext cx="4104000" cy="398892"/>
          </a:xfrm>
          <a:custGeom>
            <a:avLst/>
            <a:gdLst>
              <a:gd name="connsiteX0" fmla="*/ 0 w 3041568"/>
              <a:gd name="connsiteY0" fmla="*/ 0 h 501848"/>
              <a:gd name="connsiteX1" fmla="*/ 2790644 w 3041568"/>
              <a:gd name="connsiteY1" fmla="*/ 0 h 501848"/>
              <a:gd name="connsiteX2" fmla="*/ 3041568 w 3041568"/>
              <a:gd name="connsiteY2" fmla="*/ 250924 h 501848"/>
              <a:gd name="connsiteX3" fmla="*/ 3041568 w 3041568"/>
              <a:gd name="connsiteY3" fmla="*/ 501848 h 501848"/>
              <a:gd name="connsiteX4" fmla="*/ 0 w 3041568"/>
              <a:gd name="connsiteY4" fmla="*/ 501848 h 501848"/>
              <a:gd name="connsiteX5" fmla="*/ 0 w 3041568"/>
              <a:gd name="connsiteY5" fmla="*/ 0 h 501848"/>
              <a:gd name="connsiteX0" fmla="*/ 0 w 3041568"/>
              <a:gd name="connsiteY0" fmla="*/ 0 h 509468"/>
              <a:gd name="connsiteX1" fmla="*/ 2790644 w 3041568"/>
              <a:gd name="connsiteY1" fmla="*/ 0 h 509468"/>
              <a:gd name="connsiteX2" fmla="*/ 3041568 w 3041568"/>
              <a:gd name="connsiteY2" fmla="*/ 250924 h 509468"/>
              <a:gd name="connsiteX3" fmla="*/ 2721528 w 3041568"/>
              <a:gd name="connsiteY3" fmla="*/ 509468 h 509468"/>
              <a:gd name="connsiteX4" fmla="*/ 0 w 3041568"/>
              <a:gd name="connsiteY4" fmla="*/ 501848 h 509468"/>
              <a:gd name="connsiteX5" fmla="*/ 0 w 3041568"/>
              <a:gd name="connsiteY5" fmla="*/ 0 h 509468"/>
              <a:gd name="connsiteX0" fmla="*/ 0 w 3041568"/>
              <a:gd name="connsiteY0" fmla="*/ 0 h 509468"/>
              <a:gd name="connsiteX1" fmla="*/ 2859224 w 3041568"/>
              <a:gd name="connsiteY1" fmla="*/ 30480 h 509468"/>
              <a:gd name="connsiteX2" fmla="*/ 3041568 w 3041568"/>
              <a:gd name="connsiteY2" fmla="*/ 250924 h 509468"/>
              <a:gd name="connsiteX3" fmla="*/ 2721528 w 3041568"/>
              <a:gd name="connsiteY3" fmla="*/ 509468 h 509468"/>
              <a:gd name="connsiteX4" fmla="*/ 0 w 3041568"/>
              <a:gd name="connsiteY4" fmla="*/ 501848 h 509468"/>
              <a:gd name="connsiteX5" fmla="*/ 0 w 3041568"/>
              <a:gd name="connsiteY5" fmla="*/ 0 h 509468"/>
              <a:gd name="connsiteX0" fmla="*/ 0 w 3041568"/>
              <a:gd name="connsiteY0" fmla="*/ 0 h 509468"/>
              <a:gd name="connsiteX1" fmla="*/ 3034484 w 3041568"/>
              <a:gd name="connsiteY1" fmla="*/ 0 h 509468"/>
              <a:gd name="connsiteX2" fmla="*/ 3041568 w 3041568"/>
              <a:gd name="connsiteY2" fmla="*/ 250924 h 509468"/>
              <a:gd name="connsiteX3" fmla="*/ 2721528 w 3041568"/>
              <a:gd name="connsiteY3" fmla="*/ 509468 h 509468"/>
              <a:gd name="connsiteX4" fmla="*/ 0 w 3041568"/>
              <a:gd name="connsiteY4" fmla="*/ 501848 h 509468"/>
              <a:gd name="connsiteX5" fmla="*/ 0 w 3041568"/>
              <a:gd name="connsiteY5" fmla="*/ 0 h 509468"/>
              <a:gd name="connsiteX0" fmla="*/ 0 w 3041568"/>
              <a:gd name="connsiteY0" fmla="*/ 0 h 509468"/>
              <a:gd name="connsiteX1" fmla="*/ 3034484 w 3041568"/>
              <a:gd name="connsiteY1" fmla="*/ 0 h 509468"/>
              <a:gd name="connsiteX2" fmla="*/ 3041568 w 3041568"/>
              <a:gd name="connsiteY2" fmla="*/ 250924 h 509468"/>
              <a:gd name="connsiteX3" fmla="*/ 2811100 w 3041568"/>
              <a:gd name="connsiteY3" fmla="*/ 509468 h 509468"/>
              <a:gd name="connsiteX4" fmla="*/ 0 w 3041568"/>
              <a:gd name="connsiteY4" fmla="*/ 501848 h 509468"/>
              <a:gd name="connsiteX5" fmla="*/ 0 w 3041568"/>
              <a:gd name="connsiteY5" fmla="*/ 0 h 509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1568" h="509468">
                <a:moveTo>
                  <a:pt x="0" y="0"/>
                </a:moveTo>
                <a:lnTo>
                  <a:pt x="3034484" y="0"/>
                </a:lnTo>
                <a:lnTo>
                  <a:pt x="3041568" y="250924"/>
                </a:lnTo>
                <a:lnTo>
                  <a:pt x="2811100" y="509468"/>
                </a:lnTo>
                <a:lnTo>
                  <a:pt x="0" y="501848"/>
                </a:lnTo>
                <a:lnTo>
                  <a:pt x="0" y="0"/>
                </a:lnTo>
                <a:close/>
              </a:path>
            </a:pathLst>
          </a:custGeom>
          <a:solidFill>
            <a:srgbClr val="FF33CC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  <a:spcBef>
                <a:spcPts val="500"/>
              </a:spcBef>
            </a:pPr>
            <a:r>
              <a:rPr lang="ja-JP" altLang="en-US" sz="2000" b="1" spc="600" dirty="0">
                <a:solidFill>
                  <a:schemeClr val="bg1"/>
                </a:solidFill>
                <a:latin typeface="07ロゴたいぷゴシック7" panose="02000600000000000000" pitchFamily="2" charset="-128"/>
                <a:ea typeface="07ロゴたいぷゴシック7" panose="02000600000000000000" pitchFamily="2" charset="-128"/>
              </a:rPr>
              <a:t>桜花亭施設利用時</a:t>
            </a:r>
            <a:endParaRPr kumimoji="1" lang="ja-JP" altLang="en-US" sz="1200" spc="150" dirty="0">
              <a:solidFill>
                <a:schemeClr val="bg1"/>
              </a:solidFill>
              <a:effectLst/>
              <a:latin typeface="07ロゴたいぷゴシック7" panose="02000600000000000000" pitchFamily="2" charset="-128"/>
              <a:ea typeface="07ロゴたいぷゴシック7" panose="02000600000000000000" pitchFamily="2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E4E8BF8-FDDD-40D0-9348-F92FC44FF777}"/>
              </a:ext>
            </a:extLst>
          </p:cNvPr>
          <p:cNvSpPr txBox="1"/>
          <p:nvPr/>
        </p:nvSpPr>
        <p:spPr>
          <a:xfrm>
            <a:off x="135000" y="3980508"/>
            <a:ext cx="658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b="1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順路に沿って一方通行で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en-US" altLang="ja-JP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車イスの方は迂回してください）</a:t>
            </a:r>
            <a:endParaRPr lang="en-US" altLang="ja-JP" sz="1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500" b="1" dirty="0">
                <a:solidFill>
                  <a:srgbClr val="00B05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撮影でご利用の方：マスクを外すのは撮影時のみ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（移動時はマスク着用）</a:t>
            </a:r>
            <a:endParaRPr lang="en-US" altLang="ja-JP" sz="1500" dirty="0">
              <a:solidFill>
                <a:srgbClr val="002060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F87D18E3-33FC-40FE-9425-0758BB9B57CA}"/>
              </a:ext>
            </a:extLst>
          </p:cNvPr>
          <p:cNvSpPr txBox="1"/>
          <p:nvPr/>
        </p:nvSpPr>
        <p:spPr>
          <a:xfrm>
            <a:off x="219652" y="3575916"/>
            <a:ext cx="3041568" cy="404213"/>
          </a:xfrm>
          <a:custGeom>
            <a:avLst/>
            <a:gdLst>
              <a:gd name="connsiteX0" fmla="*/ 0 w 3041568"/>
              <a:gd name="connsiteY0" fmla="*/ 0 h 501848"/>
              <a:gd name="connsiteX1" fmla="*/ 2790644 w 3041568"/>
              <a:gd name="connsiteY1" fmla="*/ 0 h 501848"/>
              <a:gd name="connsiteX2" fmla="*/ 3041568 w 3041568"/>
              <a:gd name="connsiteY2" fmla="*/ 250924 h 501848"/>
              <a:gd name="connsiteX3" fmla="*/ 3041568 w 3041568"/>
              <a:gd name="connsiteY3" fmla="*/ 501848 h 501848"/>
              <a:gd name="connsiteX4" fmla="*/ 0 w 3041568"/>
              <a:gd name="connsiteY4" fmla="*/ 501848 h 501848"/>
              <a:gd name="connsiteX5" fmla="*/ 0 w 3041568"/>
              <a:gd name="connsiteY5" fmla="*/ 0 h 501848"/>
              <a:gd name="connsiteX0" fmla="*/ 0 w 3041568"/>
              <a:gd name="connsiteY0" fmla="*/ 0 h 509468"/>
              <a:gd name="connsiteX1" fmla="*/ 2790644 w 3041568"/>
              <a:gd name="connsiteY1" fmla="*/ 0 h 509468"/>
              <a:gd name="connsiteX2" fmla="*/ 3041568 w 3041568"/>
              <a:gd name="connsiteY2" fmla="*/ 250924 h 509468"/>
              <a:gd name="connsiteX3" fmla="*/ 2721528 w 3041568"/>
              <a:gd name="connsiteY3" fmla="*/ 509468 h 509468"/>
              <a:gd name="connsiteX4" fmla="*/ 0 w 3041568"/>
              <a:gd name="connsiteY4" fmla="*/ 501848 h 509468"/>
              <a:gd name="connsiteX5" fmla="*/ 0 w 3041568"/>
              <a:gd name="connsiteY5" fmla="*/ 0 h 509468"/>
              <a:gd name="connsiteX0" fmla="*/ 0 w 3041568"/>
              <a:gd name="connsiteY0" fmla="*/ 0 h 509468"/>
              <a:gd name="connsiteX1" fmla="*/ 2859224 w 3041568"/>
              <a:gd name="connsiteY1" fmla="*/ 30480 h 509468"/>
              <a:gd name="connsiteX2" fmla="*/ 3041568 w 3041568"/>
              <a:gd name="connsiteY2" fmla="*/ 250924 h 509468"/>
              <a:gd name="connsiteX3" fmla="*/ 2721528 w 3041568"/>
              <a:gd name="connsiteY3" fmla="*/ 509468 h 509468"/>
              <a:gd name="connsiteX4" fmla="*/ 0 w 3041568"/>
              <a:gd name="connsiteY4" fmla="*/ 501848 h 509468"/>
              <a:gd name="connsiteX5" fmla="*/ 0 w 3041568"/>
              <a:gd name="connsiteY5" fmla="*/ 0 h 509468"/>
              <a:gd name="connsiteX0" fmla="*/ 0 w 3041568"/>
              <a:gd name="connsiteY0" fmla="*/ 0 h 509468"/>
              <a:gd name="connsiteX1" fmla="*/ 3034484 w 3041568"/>
              <a:gd name="connsiteY1" fmla="*/ 0 h 509468"/>
              <a:gd name="connsiteX2" fmla="*/ 3041568 w 3041568"/>
              <a:gd name="connsiteY2" fmla="*/ 250924 h 509468"/>
              <a:gd name="connsiteX3" fmla="*/ 2721528 w 3041568"/>
              <a:gd name="connsiteY3" fmla="*/ 509468 h 509468"/>
              <a:gd name="connsiteX4" fmla="*/ 0 w 3041568"/>
              <a:gd name="connsiteY4" fmla="*/ 501848 h 509468"/>
              <a:gd name="connsiteX5" fmla="*/ 0 w 3041568"/>
              <a:gd name="connsiteY5" fmla="*/ 0 h 509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1568" h="509468">
                <a:moveTo>
                  <a:pt x="0" y="0"/>
                </a:moveTo>
                <a:lnTo>
                  <a:pt x="3034484" y="0"/>
                </a:lnTo>
                <a:lnTo>
                  <a:pt x="3041568" y="250924"/>
                </a:lnTo>
                <a:lnTo>
                  <a:pt x="2721528" y="509468"/>
                </a:lnTo>
                <a:lnTo>
                  <a:pt x="0" y="501848"/>
                </a:ln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ja-JP" altLang="en-US" sz="2000" b="1" spc="600" dirty="0">
                <a:solidFill>
                  <a:schemeClr val="bg1"/>
                </a:solidFill>
                <a:latin typeface="07ロゴたいぷゴシック7" panose="02000600000000000000" pitchFamily="2" charset="-128"/>
                <a:ea typeface="07ロゴたいぷゴシック7" panose="02000600000000000000" pitchFamily="2" charset="-128"/>
              </a:rPr>
              <a:t>庭園散策</a:t>
            </a:r>
            <a:r>
              <a:rPr kumimoji="1" lang="ja-JP" altLang="en-US" sz="2000" b="1" spc="600" dirty="0">
                <a:solidFill>
                  <a:schemeClr val="bg1"/>
                </a:solidFill>
                <a:effectLst/>
                <a:latin typeface="07ロゴたいぷゴシック7" panose="02000600000000000000" pitchFamily="2" charset="-128"/>
                <a:ea typeface="07ロゴたいぷゴシック7" panose="02000600000000000000" pitchFamily="2" charset="-128"/>
              </a:rPr>
              <a:t>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8746F3A-4B80-4225-B418-929762BC9B66}"/>
              </a:ext>
            </a:extLst>
          </p:cNvPr>
          <p:cNvSpPr txBox="1"/>
          <p:nvPr/>
        </p:nvSpPr>
        <p:spPr>
          <a:xfrm>
            <a:off x="135000" y="2078400"/>
            <a:ext cx="658800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00" b="1" dirty="0">
                <a:solidFill>
                  <a:schemeClr val="accent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発熱や体調不良の方の来園ご遠慮のお願い</a:t>
            </a:r>
            <a:endParaRPr lang="en-US" altLang="ja-JP" sz="1900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500" b="1" dirty="0">
                <a:solidFill>
                  <a:schemeClr val="accent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マスクの着用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</a:t>
            </a:r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※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乳幼児や障がいで着用が難しい場合はお申し出ください）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500" b="1" dirty="0">
                <a:solidFill>
                  <a:schemeClr val="accent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こまめな手洗い　　</a:t>
            </a:r>
            <a:r>
              <a:rPr lang="ja-JP" altLang="en-US" sz="1500" b="1" dirty="0">
                <a:solidFill>
                  <a:schemeClr val="accent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設置の消毒液で手指の消毒</a:t>
            </a:r>
            <a:endParaRPr lang="en-US" altLang="ja-JP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500" b="1" dirty="0">
                <a:solidFill>
                  <a:schemeClr val="accent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咳エチケット　　　　 </a:t>
            </a:r>
            <a:r>
              <a:rPr lang="ja-JP" altLang="en-US" sz="1500" b="1" dirty="0">
                <a:solidFill>
                  <a:schemeClr val="accent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人との距離</a:t>
            </a:r>
            <a:endParaRPr lang="en-US" altLang="ja-JP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500" b="1" dirty="0">
                <a:solidFill>
                  <a:schemeClr val="accent6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</a:t>
            </a:r>
            <a:r>
              <a:rPr lang="ja-JP" altLang="en-US" sz="1500" b="1" dirty="0">
                <a:solidFill>
                  <a:srgbClr val="0070C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入園時に検温をお願いする場合がございます</a:t>
            </a:r>
            <a:endParaRPr lang="en-US" altLang="ja-JP" b="1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9652" y="1675958"/>
            <a:ext cx="3041568" cy="404213"/>
          </a:xfrm>
          <a:custGeom>
            <a:avLst/>
            <a:gdLst>
              <a:gd name="connsiteX0" fmla="*/ 0 w 3041568"/>
              <a:gd name="connsiteY0" fmla="*/ 0 h 501848"/>
              <a:gd name="connsiteX1" fmla="*/ 2790644 w 3041568"/>
              <a:gd name="connsiteY1" fmla="*/ 0 h 501848"/>
              <a:gd name="connsiteX2" fmla="*/ 3041568 w 3041568"/>
              <a:gd name="connsiteY2" fmla="*/ 250924 h 501848"/>
              <a:gd name="connsiteX3" fmla="*/ 3041568 w 3041568"/>
              <a:gd name="connsiteY3" fmla="*/ 501848 h 501848"/>
              <a:gd name="connsiteX4" fmla="*/ 0 w 3041568"/>
              <a:gd name="connsiteY4" fmla="*/ 501848 h 501848"/>
              <a:gd name="connsiteX5" fmla="*/ 0 w 3041568"/>
              <a:gd name="connsiteY5" fmla="*/ 0 h 501848"/>
              <a:gd name="connsiteX0" fmla="*/ 0 w 3041568"/>
              <a:gd name="connsiteY0" fmla="*/ 0 h 509468"/>
              <a:gd name="connsiteX1" fmla="*/ 2790644 w 3041568"/>
              <a:gd name="connsiteY1" fmla="*/ 0 h 509468"/>
              <a:gd name="connsiteX2" fmla="*/ 3041568 w 3041568"/>
              <a:gd name="connsiteY2" fmla="*/ 250924 h 509468"/>
              <a:gd name="connsiteX3" fmla="*/ 2721528 w 3041568"/>
              <a:gd name="connsiteY3" fmla="*/ 509468 h 509468"/>
              <a:gd name="connsiteX4" fmla="*/ 0 w 3041568"/>
              <a:gd name="connsiteY4" fmla="*/ 501848 h 509468"/>
              <a:gd name="connsiteX5" fmla="*/ 0 w 3041568"/>
              <a:gd name="connsiteY5" fmla="*/ 0 h 509468"/>
              <a:gd name="connsiteX0" fmla="*/ 0 w 3041568"/>
              <a:gd name="connsiteY0" fmla="*/ 0 h 509468"/>
              <a:gd name="connsiteX1" fmla="*/ 2859224 w 3041568"/>
              <a:gd name="connsiteY1" fmla="*/ 30480 h 509468"/>
              <a:gd name="connsiteX2" fmla="*/ 3041568 w 3041568"/>
              <a:gd name="connsiteY2" fmla="*/ 250924 h 509468"/>
              <a:gd name="connsiteX3" fmla="*/ 2721528 w 3041568"/>
              <a:gd name="connsiteY3" fmla="*/ 509468 h 509468"/>
              <a:gd name="connsiteX4" fmla="*/ 0 w 3041568"/>
              <a:gd name="connsiteY4" fmla="*/ 501848 h 509468"/>
              <a:gd name="connsiteX5" fmla="*/ 0 w 3041568"/>
              <a:gd name="connsiteY5" fmla="*/ 0 h 509468"/>
              <a:gd name="connsiteX0" fmla="*/ 0 w 3041568"/>
              <a:gd name="connsiteY0" fmla="*/ 0 h 509468"/>
              <a:gd name="connsiteX1" fmla="*/ 3034484 w 3041568"/>
              <a:gd name="connsiteY1" fmla="*/ 0 h 509468"/>
              <a:gd name="connsiteX2" fmla="*/ 3041568 w 3041568"/>
              <a:gd name="connsiteY2" fmla="*/ 250924 h 509468"/>
              <a:gd name="connsiteX3" fmla="*/ 2721528 w 3041568"/>
              <a:gd name="connsiteY3" fmla="*/ 509468 h 509468"/>
              <a:gd name="connsiteX4" fmla="*/ 0 w 3041568"/>
              <a:gd name="connsiteY4" fmla="*/ 501848 h 509468"/>
              <a:gd name="connsiteX5" fmla="*/ 0 w 3041568"/>
              <a:gd name="connsiteY5" fmla="*/ 0 h 509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1568" h="509468">
                <a:moveTo>
                  <a:pt x="0" y="0"/>
                </a:moveTo>
                <a:lnTo>
                  <a:pt x="3034484" y="0"/>
                </a:lnTo>
                <a:lnTo>
                  <a:pt x="3041568" y="250924"/>
                </a:lnTo>
                <a:lnTo>
                  <a:pt x="2721528" y="509468"/>
                </a:lnTo>
                <a:lnTo>
                  <a:pt x="0" y="5018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kumimoji="1" lang="ja-JP" altLang="en-US" sz="2000" b="1" spc="600" dirty="0">
                <a:solidFill>
                  <a:schemeClr val="bg1"/>
                </a:solidFill>
                <a:effectLst/>
                <a:latin typeface="07ロゴたいぷゴシック7" panose="02000600000000000000" pitchFamily="2" charset="-128"/>
                <a:ea typeface="07ロゴたいぷゴシック7" panose="02000600000000000000" pitchFamily="2" charset="-128"/>
              </a:rPr>
              <a:t>入園時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2537646F-0329-4621-944C-93BDE1C8568D}"/>
              </a:ext>
            </a:extLst>
          </p:cNvPr>
          <p:cNvSpPr txBox="1"/>
          <p:nvPr/>
        </p:nvSpPr>
        <p:spPr>
          <a:xfrm>
            <a:off x="215900" y="909429"/>
            <a:ext cx="645137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3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東京都による「基本的対策徹底期間」及び「足立区新型コロナウイルス感染拡大防止ガイドライン第</a:t>
            </a:r>
            <a:r>
              <a:rPr lang="en-US" altLang="ja-JP" sz="13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13</a:t>
            </a:r>
            <a:r>
              <a:rPr lang="ja-JP" altLang="en-US" sz="130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版」に基づき</a:t>
            </a:r>
            <a:r>
              <a:rPr lang="ja-JP" altLang="en-US" sz="13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、</a:t>
            </a:r>
            <a:r>
              <a:rPr lang="ja-JP" altLang="en-US" sz="1300" b="0" i="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当施設においても</a:t>
            </a:r>
            <a:r>
              <a:rPr lang="ja-JP" altLang="en-US" sz="1300" dirty="0">
                <a:solidFill>
                  <a:srgbClr val="000000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引き続き</a:t>
            </a:r>
            <a:r>
              <a:rPr lang="ja-JP" altLang="en-US" sz="1300" b="0" i="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下記の内容で対応を行います。利用者の皆様には、ご迷惑をお掛けしますが、感染拡大防止のご協力をお願い致します。</a:t>
            </a:r>
            <a:br>
              <a:rPr lang="ja-JP" altLang="en-US" sz="1300" b="0" i="0" dirty="0">
                <a:solidFill>
                  <a:srgbClr val="000000"/>
                </a:solidFill>
                <a:effectLst/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endParaRPr lang="en-US" altLang="ja-JP" sz="1300" b="0" i="0" dirty="0">
              <a:solidFill>
                <a:srgbClr val="000000"/>
              </a:solidFill>
              <a:effectLst/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2A9FFC31-EAFF-469D-AF80-3F8B71772249}"/>
              </a:ext>
            </a:extLst>
          </p:cNvPr>
          <p:cNvGrpSpPr/>
          <p:nvPr/>
        </p:nvGrpSpPr>
        <p:grpSpPr>
          <a:xfrm>
            <a:off x="189000" y="328361"/>
            <a:ext cx="6480000" cy="493305"/>
            <a:chOff x="192548" y="399727"/>
            <a:chExt cx="6480000" cy="434548"/>
          </a:xfrm>
        </p:grpSpPr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E636BB82-F08B-4B31-983A-2C1AEE2318E8}"/>
                </a:ext>
              </a:extLst>
            </p:cNvPr>
            <p:cNvSpPr/>
            <p:nvPr/>
          </p:nvSpPr>
          <p:spPr>
            <a:xfrm>
              <a:off x="192548" y="418128"/>
              <a:ext cx="6480000" cy="245392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07ロゴたいぷゴシック7" panose="02000600000000000000" pitchFamily="2" charset="-128"/>
                <a:ea typeface="07ロゴたいぷゴシック7" panose="02000600000000000000" pitchFamily="2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332145" y="399727"/>
              <a:ext cx="6200807" cy="4345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prstTxWarp prst="textPlain">
                <a:avLst/>
              </a:prstTxWarp>
            </a:bodyPr>
            <a:lstStyle/>
            <a:p>
              <a:pPr algn="ctr"/>
              <a:r>
                <a:rPr lang="ja-JP" altLang="en-US" sz="2400" b="1" dirty="0">
                  <a:ln w="6350">
                    <a:solidFill>
                      <a:srgbClr val="FF0000"/>
                    </a:solidFill>
                  </a:ln>
                  <a:solidFill>
                    <a:srgbClr val="C00000"/>
                  </a:solidFill>
                  <a:effectLst>
                    <a:outerShdw blurRad="38100" dist="25400" dir="2700000" algn="tl">
                      <a:srgbClr val="000000">
                        <a:alpha val="43137"/>
                      </a:srgbClr>
                    </a:outerShdw>
                  </a:effectLst>
                  <a:latin typeface="07ロゴたいぷゴシック7" panose="02000600000000000000" pitchFamily="2" charset="-128"/>
                  <a:ea typeface="07ロゴたいぷゴシック7" panose="02000600000000000000" pitchFamily="2" charset="-128"/>
                </a:rPr>
                <a:t>感染拡大防止</a:t>
              </a:r>
              <a:r>
                <a:rPr lang="ja-JP" altLang="en-US" sz="2000" b="1" dirty="0">
                  <a:ln w="6350">
                    <a:solidFill>
                      <a:srgbClr val="FF0000"/>
                    </a:solidFill>
                  </a:ln>
                  <a:solidFill>
                    <a:srgbClr val="C00000"/>
                  </a:solidFill>
                  <a:effectLst>
                    <a:outerShdw blurRad="38100" dist="25400" dir="2700000" algn="tl">
                      <a:srgbClr val="000000">
                        <a:alpha val="43137"/>
                      </a:srgbClr>
                    </a:outerShdw>
                  </a:effectLst>
                  <a:latin typeface="07ロゴたいぷゴシック7" panose="02000600000000000000" pitchFamily="2" charset="-128"/>
                  <a:ea typeface="07ロゴたいぷゴシック7" panose="02000600000000000000" pitchFamily="2" charset="-128"/>
                </a:rPr>
                <a:t>のための</a:t>
              </a:r>
              <a:r>
                <a:rPr lang="ja-JP" altLang="en-US" sz="2600" b="1" dirty="0">
                  <a:ln w="6350">
                    <a:solidFill>
                      <a:srgbClr val="FF0000"/>
                    </a:solidFill>
                  </a:ln>
                  <a:solidFill>
                    <a:srgbClr val="C00000"/>
                  </a:solidFill>
                  <a:effectLst>
                    <a:outerShdw blurRad="38100" dist="25400" dir="2700000" algn="tl">
                      <a:srgbClr val="000000">
                        <a:alpha val="43137"/>
                      </a:srgbClr>
                    </a:outerShdw>
                  </a:effectLst>
                  <a:latin typeface="07ロゴたいぷゴシック7" panose="02000600000000000000" pitchFamily="2" charset="-128"/>
                  <a:ea typeface="07ロゴたいぷゴシック7" panose="02000600000000000000" pitchFamily="2" charset="-128"/>
                </a:rPr>
                <a:t>制限</a:t>
              </a:r>
              <a:r>
                <a:rPr lang="ja-JP" altLang="en-US" sz="2000" b="1" dirty="0">
                  <a:ln w="6350">
                    <a:solidFill>
                      <a:srgbClr val="FF0000"/>
                    </a:solidFill>
                  </a:ln>
                  <a:solidFill>
                    <a:srgbClr val="C00000"/>
                  </a:solidFill>
                  <a:effectLst>
                    <a:outerShdw blurRad="38100" dist="25400" dir="2700000" algn="tl">
                      <a:srgbClr val="000000">
                        <a:alpha val="43137"/>
                      </a:srgbClr>
                    </a:outerShdw>
                  </a:effectLst>
                  <a:latin typeface="07ロゴたいぷゴシック7" panose="02000600000000000000" pitchFamily="2" charset="-128"/>
                  <a:ea typeface="07ロゴたいぷゴシック7" panose="02000600000000000000" pitchFamily="2" charset="-128"/>
                </a:rPr>
                <a:t>と</a:t>
              </a:r>
              <a:r>
                <a:rPr lang="ja-JP" altLang="en-US" sz="2600" b="1" dirty="0">
                  <a:ln w="6350">
                    <a:solidFill>
                      <a:srgbClr val="FF0000"/>
                    </a:solidFill>
                  </a:ln>
                  <a:solidFill>
                    <a:srgbClr val="C00000"/>
                  </a:solidFill>
                  <a:effectLst>
                    <a:outerShdw blurRad="38100" dist="25400" dir="2700000" algn="tl">
                      <a:srgbClr val="000000">
                        <a:alpha val="43137"/>
                      </a:srgbClr>
                    </a:outerShdw>
                  </a:effectLst>
                  <a:latin typeface="07ロゴたいぷゴシック7" panose="02000600000000000000" pitchFamily="2" charset="-128"/>
                  <a:ea typeface="07ロゴたいぷゴシック7" panose="02000600000000000000" pitchFamily="2" charset="-128"/>
                </a:rPr>
                <a:t>お願い</a:t>
              </a:r>
              <a:endParaRPr kumimoji="1" lang="ja-JP" altLang="en-US" sz="2600" b="1" spc="-150" dirty="0">
                <a:ln w="6350"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outerShdw blurRad="38100" dist="25400" dir="2700000" algn="tl">
                    <a:srgbClr val="000000">
                      <a:alpha val="43137"/>
                    </a:srgbClr>
                  </a:outerShdw>
                </a:effectLst>
                <a:latin typeface="07ロゴたいぷゴシック7" panose="02000600000000000000" pitchFamily="2" charset="-128"/>
                <a:ea typeface="07ロゴたいぷゴシック7" panose="02000600000000000000" pitchFamily="2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7476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緑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1533</TotalTime>
  <Words>468</Words>
  <Application>Microsoft Office PowerPoint</Application>
  <PresentationFormat>A4 210 x 297 mm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07ロゴたいぷゴシック7</vt:lpstr>
      <vt:lpstr>UD デジタル 教科書体 NK-R</vt:lpstr>
      <vt:lpstr>Arial</vt:lpstr>
      <vt:lpstr>Calibri</vt:lpstr>
      <vt:lpstr>Calibri Light</vt:lpstr>
      <vt:lpstr>Office テーマ</vt:lpstr>
      <vt:lpstr>PowerPoint プレゼンテーション</vt:lpstr>
    </vt:vector>
  </TitlesOfParts>
  <Company>足立区役所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施設利用の制限緩和と感染防止のお願い</dc:title>
  <dc:creator>加美山　拓也(足立区)</dc:creator>
  <cp:lastModifiedBy>末広 幸孝</cp:lastModifiedBy>
  <cp:revision>150</cp:revision>
  <cp:lastPrinted>2021-06-22T04:40:12Z</cp:lastPrinted>
  <dcterms:created xsi:type="dcterms:W3CDTF">2019-10-09T01:27:16Z</dcterms:created>
  <dcterms:modified xsi:type="dcterms:W3CDTF">2021-10-25T23:18:31Z</dcterms:modified>
</cp:coreProperties>
</file>